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60" r:id="rId4"/>
    <p:sldId id="261" r:id="rId5"/>
    <p:sldId id="262" r:id="rId6"/>
    <p:sldId id="265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3" r:id="rId17"/>
    <p:sldId id="276" r:id="rId18"/>
    <p:sldId id="277" r:id="rId19"/>
    <p:sldId id="279" r:id="rId20"/>
    <p:sldId id="278" r:id="rId21"/>
    <p:sldId id="281" r:id="rId22"/>
    <p:sldId id="282" r:id="rId23"/>
    <p:sldId id="284" r:id="rId24"/>
    <p:sldId id="283" r:id="rId25"/>
    <p:sldId id="285" r:id="rId26"/>
    <p:sldId id="286" r:id="rId27"/>
    <p:sldId id="287" r:id="rId28"/>
    <p:sldId id="297" r:id="rId29"/>
    <p:sldId id="288" r:id="rId30"/>
    <p:sldId id="290" r:id="rId31"/>
    <p:sldId id="291" r:id="rId32"/>
    <p:sldId id="259" r:id="rId33"/>
    <p:sldId id="293" r:id="rId34"/>
    <p:sldId id="257" r:id="rId35"/>
    <p:sldId id="292" r:id="rId36"/>
    <p:sldId id="294" r:id="rId37"/>
    <p:sldId id="295" r:id="rId38"/>
    <p:sldId id="296" r:id="rId39"/>
    <p:sldId id="289" r:id="rId40"/>
    <p:sldId id="263" r:id="rId41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58" autoAdjust="0"/>
  </p:normalViewPr>
  <p:slideViewPr>
    <p:cSldViewPr>
      <p:cViewPr varScale="1">
        <p:scale>
          <a:sx n="65" d="100"/>
          <a:sy n="65" d="100"/>
        </p:scale>
        <p:origin x="-194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BCB1081-DB63-4A26-A6A9-53147181FC4C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04BB8DF-F01A-42B5-99A4-C87216500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74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9A20FA0-1CB9-4764-BC19-ED0BB9B4A064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72F0946-3D22-446D-8087-0BDDB4603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2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63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Adding Widgets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Warning about to run fast for newbies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Able to do this by looking at what code is used by a give ‘split point’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3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about GWT experience-</a:t>
            </a:r>
          </a:p>
          <a:p>
            <a:r>
              <a:rPr lang="en-US" dirty="0" smtClean="0"/>
              <a:t>Poll, gut reaction- Pirates versus ninjas?</a:t>
            </a:r>
          </a:p>
          <a:p>
            <a:r>
              <a:rPr lang="en-US" dirty="0" smtClean="0"/>
              <a:t>Who are the Coders?</a:t>
            </a:r>
          </a:p>
          <a:p>
            <a:r>
              <a:rPr lang="en-US" dirty="0" smtClean="0"/>
              <a:t>Written</a:t>
            </a:r>
            <a:r>
              <a:rPr lang="en-US" baseline="0" dirty="0" smtClean="0"/>
              <a:t> more than 100 lines of JS this year?</a:t>
            </a:r>
          </a:p>
          <a:p>
            <a:r>
              <a:rPr lang="en-US" baseline="0" dirty="0" smtClean="0"/>
              <a:t>Know what JSON is?</a:t>
            </a:r>
          </a:p>
          <a:p>
            <a:r>
              <a:rPr lang="en-US" baseline="0" dirty="0" smtClean="0"/>
              <a:t>What about Rest?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Library- like tools, there are many, and it is easy to create your own</a:t>
            </a:r>
          </a:p>
          <a:p>
            <a:r>
              <a:rPr lang="en-US" dirty="0" smtClean="0"/>
              <a:t>framework- frameworks like Wicket or Rails offer a end to end way of</a:t>
            </a:r>
            <a:r>
              <a:rPr lang="en-US" baseline="0" dirty="0" smtClean="0"/>
              <a:t> setting up your app with lifecycles and such</a:t>
            </a:r>
          </a:p>
          <a:p>
            <a:r>
              <a:rPr lang="en-US" baseline="0" dirty="0" smtClean="0"/>
              <a:t>way- of doing things implies a set route and solution with minor customizability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8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0946-3D22-446D-8087-0BDDB46032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1">
                <a:lumMod val="80000"/>
              </a:schemeClr>
              <a:schemeClr val="bg1">
                <a:tint val="50000"/>
                <a:lumMod val="15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6000"/>
                    </a14:imgEffect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DFDA996-7225-4AF9-8ADC-C6E29EC52661}" type="datetimeFigureOut">
              <a:rPr lang="en-US" smtClean="0"/>
              <a:t>6/28/2012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A1BF80BB-65C4-477D-92D5-3623C441A13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ning.com/tacy/" TargetMode="External"/><Relationship Id="rId2" Type="http://schemas.openxmlformats.org/officeDocument/2006/relationships/hyperlink" Target="http://octodex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github.com/checketts/gwt-spring-dem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Clint Checketts – Jun 28 2012</a:t>
            </a:r>
            <a:br>
              <a:rPr lang="en-US" dirty="0" smtClean="0"/>
            </a:br>
            <a:r>
              <a:rPr lang="en-US" sz="1200" dirty="0" smtClean="0"/>
              <a:t>@</a:t>
            </a:r>
            <a:r>
              <a:rPr lang="en-US" sz="1200" dirty="0" err="1" smtClean="0"/>
              <a:t>checketts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GWT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1889760"/>
          </a:xfrm>
        </p:spPr>
        <p:txBody>
          <a:bodyPr anchor="ctr">
            <a:normAutofit lnSpcReduction="10000"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Module</a:t>
            </a:r>
            <a:endParaRPr lang="en-US" sz="36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Entry </a:t>
            </a:r>
            <a:r>
              <a:rPr lang="en-US" sz="3600" dirty="0"/>
              <a:t>Point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index.html</a:t>
            </a:r>
            <a:r>
              <a:rPr lang="en-US" sz="3600" dirty="0"/>
              <a:t>, *.nocache.js</a:t>
            </a:r>
            <a:endParaRPr lang="en-US" sz="4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59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 - Module</a:t>
            </a:r>
            <a:endParaRPr lang="en-US" b="1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9452044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 – Entry Point</a:t>
            </a:r>
            <a:endParaRPr lang="en-US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1013046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4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 – index.html</a:t>
            </a:r>
            <a:endParaRPr lang="en-US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600200"/>
            <a:ext cx="777240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08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 – Result</a:t>
            </a:r>
            <a:endParaRPr 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88" y="1447800"/>
            <a:ext cx="831773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7"/>
          <a:stretch/>
        </p:blipFill>
        <p:spPr bwMode="auto">
          <a:xfrm>
            <a:off x="434788" y="3505200"/>
            <a:ext cx="8340143" cy="294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54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/>
              <a:t>Excellent Tools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Static types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Well designed language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Clear scoping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/>
              <a:t>Huge developer base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IDE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-12171" r="28255" b="31136"/>
          <a:stretch/>
        </p:blipFill>
        <p:spPr bwMode="auto">
          <a:xfrm>
            <a:off x="609600" y="1676400"/>
            <a:ext cx="791583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24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Handlers</a:t>
            </a:r>
            <a:endParaRPr lang="en-US" b="1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91513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8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5" b="9169"/>
          <a:stretch/>
        </p:blipFill>
        <p:spPr bwMode="auto">
          <a:xfrm>
            <a:off x="593725" y="1524000"/>
            <a:ext cx="7857548" cy="473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8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assets.sustainablebusinessoregon.com/articles/Cliff*280.jpg?v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91671"/>
            <a:ext cx="6096000" cy="54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73966" y="1676400"/>
            <a:ext cx="768096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-</a:t>
            </a:r>
            <a:r>
              <a:rPr lang="en-US" sz="3200" strike="sngStrike" dirty="0" smtClean="0"/>
              <a:t>mountain ninja</a:t>
            </a:r>
            <a:r>
              <a:rPr lang="en-US" sz="3200" dirty="0" smtClean="0"/>
              <a:t>, </a:t>
            </a:r>
            <a:r>
              <a:rPr lang="en-US" sz="3200" dirty="0" err="1" smtClean="0"/>
              <a:t>refactorer</a:t>
            </a:r>
            <a:r>
              <a:rPr lang="en-US" sz="3200" dirty="0" smtClean="0"/>
              <a:t>, programmer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Clint Checketts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" y="2667000"/>
            <a:ext cx="7696200" cy="260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1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assets.sustainablebusinessoregon.com/articles/Cliff*280.jpg?v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74387"/>
            <a:ext cx="2934197" cy="260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the other pieces of GWT</a:t>
            </a:r>
            <a:endParaRPr lang="en-US" b="1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CssResource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Code </a:t>
            </a:r>
            <a:r>
              <a:rPr lang="en-US" sz="3200" dirty="0" smtClean="0"/>
              <a:t>Splitting</a:t>
            </a: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Dependency Injection (Gin)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MVP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Widgets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Ui:binder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Tests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81000" y="-152400"/>
            <a:ext cx="9982200" cy="7239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Caching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Aggregation/Reuse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CSS class name constants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Deferred </a:t>
            </a:r>
            <a:r>
              <a:rPr lang="en-US" sz="2400" dirty="0" smtClean="0">
                <a:solidFill>
                  <a:schemeClr val="bg1"/>
                </a:solidFill>
              </a:rPr>
              <a:t>applying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Prevent rule clashes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CssResource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7443"/>
            <a:ext cx="9144000" cy="121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" b="1"/>
          <a:stretch/>
        </p:blipFill>
        <p:spPr bwMode="auto">
          <a:xfrm>
            <a:off x="4267200" y="2357717"/>
            <a:ext cx="4878096" cy="160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2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81000" y="-152400"/>
            <a:ext cx="9982200" cy="7239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04800" y="1463040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URIs</a:t>
            </a:r>
          </a:p>
          <a:p>
            <a:pPr marL="457200" lvl="1" indent="-285750"/>
            <a:r>
              <a:rPr lang="en-US" sz="2200" dirty="0" smtClean="0">
                <a:solidFill>
                  <a:schemeClr val="bg1"/>
                </a:solidFill>
              </a:rPr>
              <a:t>Base64 encoded images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Image Sprites</a:t>
            </a:r>
          </a:p>
          <a:p>
            <a:pPr marL="457200" lvl="1" indent="-285750"/>
            <a:r>
              <a:rPr lang="en-US" sz="2200" dirty="0" smtClean="0">
                <a:solidFill>
                  <a:schemeClr val="bg1"/>
                </a:solidFill>
              </a:rPr>
              <a:t>Several images combined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7680960" cy="10668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ImageResource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60435" r="4265" b="13215"/>
          <a:stretch/>
        </p:blipFill>
        <p:spPr bwMode="auto">
          <a:xfrm>
            <a:off x="385482" y="4381500"/>
            <a:ext cx="8490727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2789" r="89895" b="83946"/>
          <a:stretch/>
        </p:blipFill>
        <p:spPr bwMode="auto">
          <a:xfrm>
            <a:off x="5791201" y="1274618"/>
            <a:ext cx="2971799" cy="276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9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371856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50000"/>
                  </a:schemeClr>
                </a:solidFill>
              </a:rPr>
              <a:t>Break the entire app into </a:t>
            </a:r>
            <a:r>
              <a:rPr lang="en-US" sz="4000" b="1" dirty="0" smtClean="0"/>
              <a:t>smaller pieces of JavaScript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tx1">
                    <a:lumMod val="50000"/>
                  </a:schemeClr>
                </a:solidFill>
              </a:rPr>
              <a:t>that can be fetched </a:t>
            </a:r>
            <a:r>
              <a:rPr lang="en-US" sz="4000" b="1" dirty="0" smtClean="0">
                <a:solidFill>
                  <a:schemeClr val="tx1">
                    <a:lumMod val="50000"/>
                  </a:schemeClr>
                </a:solidFill>
              </a:rPr>
              <a:t>only</a:t>
            </a:r>
            <a:r>
              <a:rPr lang="en-US" sz="4000" b="1" dirty="0" smtClean="0"/>
              <a:t> when needed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Splitting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7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Code simplification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Best practice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Enables Testing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Code Splitting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 – Model View Presenter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2209800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2800" y="2232211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8800" y="2232211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38800" y="3962400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724400" y="2879911"/>
            <a:ext cx="9144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7" idx="1"/>
          </p:cNvCxnSpPr>
          <p:nvPr/>
        </p:nvCxnSpPr>
        <p:spPr>
          <a:xfrm>
            <a:off x="4724400" y="2879911"/>
            <a:ext cx="914400" cy="17301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5" idx="1"/>
          </p:cNvCxnSpPr>
          <p:nvPr/>
        </p:nvCxnSpPr>
        <p:spPr>
          <a:xfrm>
            <a:off x="2514600" y="2857500"/>
            <a:ext cx="838200" cy="224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82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 – Model View Presenter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2209800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52800" y="2232211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Place/</a:t>
            </a:r>
          </a:p>
          <a:p>
            <a:pPr algn="ctr"/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8800" y="2232211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38800" y="3962400"/>
            <a:ext cx="1371600" cy="1295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1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724400" y="2879911"/>
            <a:ext cx="9144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7" idx="1"/>
          </p:cNvCxnSpPr>
          <p:nvPr/>
        </p:nvCxnSpPr>
        <p:spPr>
          <a:xfrm>
            <a:off x="4724400" y="2879911"/>
            <a:ext cx="914400" cy="17301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  <a:endCxn id="5" idx="1"/>
          </p:cNvCxnSpPr>
          <p:nvPr/>
        </p:nvCxnSpPr>
        <p:spPr>
          <a:xfrm>
            <a:off x="2514600" y="2857500"/>
            <a:ext cx="838200" cy="2241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5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Place – </a:t>
            </a:r>
            <a:r>
              <a:rPr lang="en-US" sz="3200" dirty="0" err="1" smtClean="0"/>
              <a:t>url</a:t>
            </a:r>
            <a:r>
              <a:rPr lang="en-US" sz="3200" dirty="0" smtClean="0"/>
              <a:t> token/history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Activity – created based on place</a:t>
            </a:r>
          </a:p>
          <a:p>
            <a:pPr marL="457200" lvl="1" indent="-285750"/>
            <a:r>
              <a:rPr lang="en-US" sz="3000" dirty="0" smtClean="0"/>
              <a:t>Fetches model</a:t>
            </a:r>
          </a:p>
          <a:p>
            <a:pPr marL="457200" lvl="1" indent="-285750"/>
            <a:r>
              <a:rPr lang="en-US" sz="3000" dirty="0" smtClean="0"/>
              <a:t>Decides which view to display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 and </a:t>
            </a:r>
            <a:r>
              <a:rPr lang="en-US" dirty="0" err="1" smtClean="0"/>
              <a:t>ui:binder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91" t="-128" r="27091" b="128"/>
          <a:stretch/>
        </p:blipFill>
        <p:spPr bwMode="auto">
          <a:xfrm>
            <a:off x="-2667000" y="1447800"/>
            <a:ext cx="11143450" cy="482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104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/>
              <a:t>JUnit</a:t>
            </a:r>
            <a:r>
              <a:rPr lang="en-US" sz="2800" b="1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Pure Java code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Super fast</a:t>
            </a:r>
          </a:p>
          <a:p>
            <a:endParaRPr lang="en-US" sz="2800" dirty="0"/>
          </a:p>
          <a:p>
            <a:r>
              <a:rPr lang="en-US" sz="2800" b="1" dirty="0" smtClean="0"/>
              <a:t> </a:t>
            </a:r>
            <a:r>
              <a:rPr lang="en-US" sz="2800" b="1" dirty="0" err="1" smtClean="0"/>
              <a:t>GwtTestCase</a:t>
            </a:r>
            <a:endParaRPr lang="en-US" sz="2800" b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Unit test JavaScript/JSNI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Integration style test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Slower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04800" y="-152400"/>
            <a:ext cx="9753600" cy="731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152774" cy="4724400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Pronounced</a:t>
            </a:r>
            <a:r>
              <a:rPr lang="en-US" sz="44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4400" b="1" dirty="0" smtClean="0">
                <a:solidFill>
                  <a:schemeClr val="bg1"/>
                </a:solidFill>
              </a:rPr>
              <a:t>Gee </a:t>
            </a:r>
            <a:r>
              <a:rPr lang="en-US" sz="4400" b="1" dirty="0" err="1">
                <a:solidFill>
                  <a:schemeClr val="bg1"/>
                </a:solidFill>
              </a:rPr>
              <a:t>Dub'l</a:t>
            </a:r>
            <a:r>
              <a:rPr lang="en-US" sz="4400" b="1" dirty="0">
                <a:solidFill>
                  <a:schemeClr val="bg1"/>
                </a:solidFill>
              </a:rPr>
              <a:t> Yew Tea </a:t>
            </a:r>
            <a:endParaRPr lang="en-US" sz="4400" b="1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vs</a:t>
            </a:r>
            <a:r>
              <a:rPr lang="en-US" sz="3600" dirty="0">
                <a:solidFill>
                  <a:schemeClr val="bg1"/>
                </a:solidFill>
              </a:rPr>
              <a:t>. 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4400" b="1" dirty="0" err="1" smtClean="0">
                <a:solidFill>
                  <a:schemeClr val="bg1"/>
                </a:solidFill>
              </a:rPr>
              <a:t>Gwit</a:t>
            </a:r>
            <a:endParaRPr lang="en-US" sz="4400" b="1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Google Web Toolkit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he Popto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447799"/>
            <a:ext cx="51054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276600" y="3657600"/>
            <a:ext cx="1066800" cy="419100"/>
          </a:xfrm>
          <a:prstGeom prst="wedgeRectCallout">
            <a:avLst>
              <a:gd name="adj1" fmla="val 78068"/>
              <a:gd name="adj2" fmla="val 12422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Gween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6629400" y="5791200"/>
            <a:ext cx="1066800" cy="571500"/>
          </a:xfrm>
          <a:prstGeom prst="wedgeRectCallout">
            <a:avLst>
              <a:gd name="adj1" fmla="val 50596"/>
              <a:gd name="adj2" fmla="val -9442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Gwit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3253154" y="5162550"/>
            <a:ext cx="1066800" cy="571500"/>
          </a:xfrm>
          <a:prstGeom prst="wedgeRectCallout">
            <a:avLst>
              <a:gd name="adj1" fmla="val 83563"/>
              <a:gd name="adj2" fmla="val 5532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Gweat</a:t>
            </a:r>
            <a:r>
              <a:rPr lang="en-US" dirty="0" smtClean="0"/>
              <a:t> </a:t>
            </a:r>
            <a:r>
              <a:rPr lang="en-US" dirty="0" err="1" smtClean="0"/>
              <a:t>gwandpa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2057400"/>
            <a:ext cx="7680960" cy="41300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JSNI (JavaScript Native Implementation)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can’t just drop JavaScript</a:t>
            </a:r>
            <a:r>
              <a:rPr lang="en-US" dirty="0" smtClean="0"/>
              <a:t>! - JSNI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7942822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0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JavaScript Overlays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8334374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I can’t just drop JavaScript</a:t>
            </a:r>
            <a:r>
              <a:rPr lang="en-US" dirty="0" smtClean="0"/>
              <a:t>! - Overlays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2231"/>
            <a:ext cx="678180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84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30238" lvl="2" indent="-285750"/>
            <a:r>
              <a:rPr lang="en-US" sz="3200" dirty="0" err="1" smtClean="0"/>
              <a:t>RequestBuilder</a:t>
            </a:r>
            <a:endParaRPr lang="en-US" sz="3200" dirty="0" smtClean="0"/>
          </a:p>
          <a:p>
            <a:pPr marL="630238" lvl="2" indent="-285750"/>
            <a:r>
              <a:rPr lang="en-US" sz="3200" dirty="0" smtClean="0"/>
              <a:t>RPC*</a:t>
            </a:r>
            <a:endParaRPr lang="en-US" sz="3200" dirty="0" smtClean="0"/>
          </a:p>
          <a:p>
            <a:pPr marL="630238" lvl="2" indent="-285750"/>
            <a:r>
              <a:rPr lang="en-US" sz="3200" dirty="0" err="1" smtClean="0"/>
              <a:t>AutoBeans</a:t>
            </a:r>
            <a:endParaRPr lang="en-US" sz="3200" dirty="0" smtClean="0"/>
          </a:p>
          <a:p>
            <a:pPr marL="803275" lvl="3" indent="-285750"/>
            <a:r>
              <a:rPr lang="en-US" sz="3200" dirty="0" err="1" smtClean="0"/>
              <a:t>RequestFactory</a:t>
            </a:r>
            <a:r>
              <a:rPr lang="en-US" sz="3200" dirty="0" smtClean="0"/>
              <a:t>*</a:t>
            </a:r>
            <a:endParaRPr lang="en-US" sz="3200" dirty="0" smtClean="0"/>
          </a:p>
          <a:p>
            <a:pPr marL="803275" lvl="3" indent="-285750"/>
            <a:r>
              <a:rPr lang="en-US" sz="3200" dirty="0" err="1" smtClean="0"/>
              <a:t>DataClutch</a:t>
            </a:r>
            <a:endParaRPr lang="en-US" sz="3200" dirty="0" smtClean="0"/>
          </a:p>
          <a:p>
            <a:pPr marL="803275" lvl="3" indent="-285750"/>
            <a:endParaRPr lang="en-US" sz="3200" dirty="0" smtClean="0"/>
          </a:p>
          <a:p>
            <a:pPr marL="803275" lvl="3" indent="-285750"/>
            <a:endParaRPr lang="en-US" sz="3200" dirty="0"/>
          </a:p>
          <a:p>
            <a:pPr lvl="2" indent="0">
              <a:buNone/>
            </a:pPr>
            <a:r>
              <a:rPr lang="en-US" sz="2400" dirty="0" smtClean="0"/>
              <a:t>*Require using GWT specific servlets</a:t>
            </a:r>
            <a:endParaRPr lang="en-US" sz="2400" dirty="0" smtClean="0"/>
          </a:p>
          <a:p>
            <a:pPr marL="457200" lvl="1" indent="-285750"/>
            <a:endParaRPr lang="en-US" sz="3200" dirty="0" smtClean="0"/>
          </a:p>
          <a:p>
            <a:pPr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– Server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Mullet Architecture</a:t>
            </a:r>
            <a:endParaRPr lang="en-US" dirty="0"/>
          </a:p>
        </p:txBody>
      </p:sp>
      <p:pic>
        <p:nvPicPr>
          <p:cNvPr id="2050" name="Picture 2" descr="http://ecx.images-amazon.com/images/I/41EdV8U8eN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46" y="1828800"/>
            <a:ext cx="39243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8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91200" y="19812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75356" y="30480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Locking Mechanism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75356" y="41148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Ignition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19812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4756" y="30480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4756" y="41148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91200" y="19812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75356" y="30480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Locking Mechanism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75356" y="41148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Ignition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19812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4756" y="30480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Bluetooth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4756" y="41148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Ignition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19200" y="5486400"/>
            <a:ext cx="17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Loosely Coupled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86746" y="5445424"/>
            <a:ext cx="16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Tightly 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4371974" cy="47244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AutoBeans</a:t>
            </a:r>
            <a:r>
              <a:rPr lang="en-US" dirty="0" smtClean="0"/>
              <a:t> to the rescue!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Client/Server separated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21336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JSON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WebMVC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4356" y="32004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AutoBeans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err="1" smtClean="0"/>
              <a:t>DataClutch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94356" y="4267200"/>
            <a:ext cx="2362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</a:t>
            </a:r>
            <a:r>
              <a:rPr lang="en-US" dirty="0" err="1" smtClean="0"/>
              <a:t>Pojos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34308"/>
            <a:ext cx="37460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3746050" cy="212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8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Clutch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694"/>
            <a:ext cx="7849411" cy="256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792561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Subclassing</a:t>
            </a:r>
            <a:r>
              <a:rPr lang="en-US" dirty="0" smtClean="0"/>
              <a:t> </a:t>
            </a:r>
            <a:r>
              <a:rPr lang="en-US" dirty="0" err="1" smtClean="0"/>
              <a:t>DataClutch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636477"/>
            <a:ext cx="23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a Clutch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assets.sustainablebusinessoregon.com/articles/Cliff*280.jpg?v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74387"/>
            <a:ext cx="2934197" cy="260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the other pieces of GWT</a:t>
            </a:r>
            <a:endParaRPr lang="en-US" b="1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CssResource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Code </a:t>
            </a:r>
            <a:r>
              <a:rPr lang="en-US" sz="3200" dirty="0" smtClean="0"/>
              <a:t>Splitting</a:t>
            </a: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Dependency Injection (Gin)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MVP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Widgets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err="1" smtClean="0"/>
              <a:t>Ui:binder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Tests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33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Years away from completion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Lacks layout like </a:t>
            </a:r>
            <a:r>
              <a:rPr lang="en-US" sz="2800" dirty="0" err="1" smtClean="0"/>
              <a:t>ui:binder</a:t>
            </a:r>
            <a:endParaRPr lang="en-US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</a:t>
            </a:r>
            <a:r>
              <a:rPr lang="en-US" sz="2800" dirty="0" err="1" smtClean="0"/>
              <a:t>CssResource</a:t>
            </a: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No JSNI to quickly let you get to JS (or leverage native JS libraries like </a:t>
            </a:r>
            <a:r>
              <a:rPr lang="en-US" sz="2800" dirty="0" err="1" smtClean="0"/>
              <a:t>JQuery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Dart2Js </a:t>
            </a:r>
            <a:r>
              <a:rPr lang="en-US" sz="2800" dirty="0"/>
              <a:t>d</a:t>
            </a:r>
            <a:r>
              <a:rPr lang="en-US" sz="2800" dirty="0" smtClean="0"/>
              <a:t>oesn’t create code split points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/>
              <a:t>My take</a:t>
            </a:r>
            <a:r>
              <a:rPr lang="en-US" sz="2800" dirty="0" smtClean="0"/>
              <a:t>: watch it, it </a:t>
            </a:r>
            <a:r>
              <a:rPr lang="en-US" sz="2800" i="1" dirty="0" smtClean="0"/>
              <a:t>might</a:t>
            </a:r>
            <a:r>
              <a:rPr lang="en-US" sz="2800" dirty="0" smtClean="0"/>
              <a:t> be ready in 3 more years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Dart?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409956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 smtClean="0"/>
              <a:t>It’s a </a:t>
            </a:r>
            <a:r>
              <a:rPr lang="en-US" sz="5400" b="1" dirty="0" smtClean="0"/>
              <a:t>toolkit</a:t>
            </a:r>
            <a:r>
              <a:rPr lang="en-US" sz="5400" dirty="0" smtClean="0"/>
              <a:t>, not a framework, library or ‘way’.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GWT- 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err="1" smtClean="0"/>
              <a:t>Octocat</a:t>
            </a:r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http://octodex.github.com</a:t>
            </a:r>
            <a:endParaRPr lang="en-US" dirty="0" smtClean="0"/>
          </a:p>
          <a:p>
            <a:r>
              <a:rPr lang="en-US" dirty="0" smtClean="0"/>
              <a:t>GWT </a:t>
            </a:r>
            <a:r>
              <a:rPr lang="en-US" dirty="0"/>
              <a:t>In Action - </a:t>
            </a:r>
            <a:r>
              <a:rPr lang="en-US" dirty="0">
                <a:hlinkClick r:id="rId3"/>
              </a:rPr>
              <a:t>http://www.manning.com/tacy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Code- </a:t>
            </a:r>
            <a:r>
              <a:rPr lang="en-US" dirty="0" smtClean="0">
                <a:hlinkClick r:id="rId4"/>
              </a:rPr>
              <a:t>https://github.com/checketts/gwt-spring-demo</a:t>
            </a:r>
            <a:r>
              <a:rPr lang="en-US" dirty="0" smtClean="0"/>
              <a:t> </a:t>
            </a:r>
            <a:endParaRPr lang="en-US" sz="24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Sources/Credit</a:t>
            </a:r>
            <a:endParaRPr lang="en-US" dirty="0"/>
          </a:p>
        </p:txBody>
      </p:sp>
      <p:pic>
        <p:nvPicPr>
          <p:cNvPr id="3074" name="Picture 2" descr="http://www.manning.com/tacy/tacy_cover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85800"/>
            <a:ext cx="14287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409956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 smtClean="0"/>
              <a:t>Over simplification:</a:t>
            </a:r>
          </a:p>
          <a:p>
            <a:pPr algn="ctr"/>
            <a:r>
              <a:rPr lang="en-US" sz="5400" dirty="0" smtClean="0"/>
              <a:t>Compiles Java code into JavaScript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GWT- What does it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4099560"/>
          </a:xfrm>
        </p:spPr>
        <p:txBody>
          <a:bodyPr numCol="2" anchor="ctr">
            <a:normAutofit fontScale="70000" lnSpcReduction="20000"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Compilation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Optimization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Widget 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Layout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Event </a:t>
            </a:r>
            <a:r>
              <a:rPr lang="en-US" sz="4400" dirty="0"/>
              <a:t>Handling beyond </a:t>
            </a:r>
            <a:r>
              <a:rPr lang="en-US" sz="4400" dirty="0" smtClean="0"/>
              <a:t>JavaScript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Client-Server </a:t>
            </a:r>
            <a:r>
              <a:rPr lang="en-US" sz="4400" dirty="0"/>
              <a:t>communication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Simplified </a:t>
            </a:r>
            <a:r>
              <a:rPr lang="en-US" sz="4400" dirty="0"/>
              <a:t>development and debugging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Integration </a:t>
            </a:r>
            <a:r>
              <a:rPr lang="en-US" sz="4400" dirty="0"/>
              <a:t>with </a:t>
            </a:r>
            <a:r>
              <a:rPr lang="en-US" sz="4400" dirty="0" smtClean="0"/>
              <a:t>JavaScript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History</a:t>
            </a:r>
            <a:endParaRPr lang="en-US" sz="44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/>
              <a:t>Internationalization </a:t>
            </a:r>
            <a:r>
              <a:rPr lang="en-US" sz="4400" dirty="0"/>
              <a:t>(i18n)</a:t>
            </a:r>
            <a:endParaRPr lang="en-US" sz="5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GWT- What is in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4099560"/>
          </a:xfrm>
        </p:spPr>
        <p:txBody>
          <a:bodyPr numCol="2" anchor="ctr">
            <a:normAutofit fontScale="70000" lnSpcReduction="20000"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Compilation</a:t>
            </a:r>
            <a:endParaRPr lang="en-US" sz="4400" b="1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Optimization</a:t>
            </a:r>
            <a:endParaRPr lang="en-US" sz="4400" b="1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Widget </a:t>
            </a:r>
            <a:endParaRPr lang="en-US" sz="4400" b="1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accent5"/>
                </a:solidFill>
              </a:rPr>
              <a:t>Layout</a:t>
            </a:r>
            <a:endParaRPr lang="en-US" sz="4400" dirty="0">
              <a:solidFill>
                <a:schemeClr val="accent5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Event </a:t>
            </a:r>
            <a:r>
              <a:rPr lang="en-US" sz="4400" b="1" dirty="0"/>
              <a:t>Handling beyond </a:t>
            </a:r>
            <a:r>
              <a:rPr lang="en-US" sz="4400" b="1" dirty="0" smtClean="0"/>
              <a:t>JavaScript</a:t>
            </a:r>
            <a:endParaRPr lang="en-US" sz="4400" b="1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Client-Server </a:t>
            </a:r>
            <a:r>
              <a:rPr lang="en-US" sz="4400" b="1" dirty="0"/>
              <a:t>communication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b="1" dirty="0" smtClean="0"/>
              <a:t>Simplified </a:t>
            </a:r>
            <a:r>
              <a:rPr lang="en-US" sz="4400" b="1" dirty="0"/>
              <a:t>development and debugging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accent5"/>
                </a:solidFill>
              </a:rPr>
              <a:t>Integration </a:t>
            </a:r>
            <a:r>
              <a:rPr lang="en-US" sz="4400" dirty="0">
                <a:solidFill>
                  <a:schemeClr val="accent5"/>
                </a:solidFill>
              </a:rPr>
              <a:t>with </a:t>
            </a:r>
            <a:r>
              <a:rPr lang="en-US" sz="4400" dirty="0" smtClean="0">
                <a:solidFill>
                  <a:schemeClr val="accent5"/>
                </a:solidFill>
              </a:rPr>
              <a:t>JavaScript</a:t>
            </a:r>
            <a:endParaRPr lang="en-US" sz="4400" dirty="0">
              <a:solidFill>
                <a:schemeClr val="accent5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accent5"/>
                </a:solidFill>
              </a:rPr>
              <a:t>History</a:t>
            </a:r>
            <a:endParaRPr lang="en-US" sz="4400" dirty="0">
              <a:solidFill>
                <a:schemeClr val="accent5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accent5"/>
                </a:solidFill>
              </a:rPr>
              <a:t>Internationalization </a:t>
            </a:r>
            <a:r>
              <a:rPr lang="en-US" sz="4400" dirty="0">
                <a:solidFill>
                  <a:schemeClr val="accent5"/>
                </a:solidFill>
              </a:rPr>
              <a:t>(i18n)</a:t>
            </a:r>
            <a:endParaRPr lang="en-US" sz="5400" dirty="0" smtClean="0">
              <a:solidFill>
                <a:schemeClr val="accent5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GWT- What is in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2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04800" y="-152400"/>
            <a:ext cx="9753600" cy="731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188976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github.com/</a:t>
            </a:r>
            <a:r>
              <a:rPr lang="en-US" sz="3600" dirty="0" err="1" smtClean="0">
                <a:solidFill>
                  <a:schemeClr val="bg1"/>
                </a:solidFill>
              </a:rPr>
              <a:t>checketts</a:t>
            </a:r>
            <a:r>
              <a:rPr lang="en-US" sz="3600" dirty="0" smtClean="0">
                <a:solidFill>
                  <a:schemeClr val="bg1"/>
                </a:solidFill>
              </a:rPr>
              <a:t>/</a:t>
            </a:r>
            <a:r>
              <a:rPr lang="en-US" sz="3600" dirty="0" err="1" smtClean="0">
                <a:solidFill>
                  <a:schemeClr val="bg1"/>
                </a:solidFill>
              </a:rPr>
              <a:t>gwt</a:t>
            </a:r>
            <a:r>
              <a:rPr lang="en-US" sz="3600" dirty="0" smtClean="0">
                <a:solidFill>
                  <a:schemeClr val="bg1"/>
                </a:solidFill>
              </a:rPr>
              <a:t>-spring-demo </a:t>
            </a:r>
            <a:endParaRPr lang="en-US" sz="4400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Follow Along with the </a:t>
            </a:r>
            <a:r>
              <a:rPr lang="en-US" b="1" dirty="0" smtClean="0">
                <a:solidFill>
                  <a:schemeClr val="bg1"/>
                </a:solidFill>
              </a:rPr>
              <a:t>Code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the Setuptoc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0200" y="3352800"/>
            <a:ext cx="2895601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8258174" cy="1889760"/>
          </a:xfrm>
        </p:spPr>
        <p:txBody>
          <a:bodyPr anchor="ctr">
            <a:normAutofit lnSpcReduction="10000"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Module</a:t>
            </a:r>
            <a:endParaRPr lang="en-US" sz="3600" dirty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Entry </a:t>
            </a:r>
            <a:r>
              <a:rPr lang="en-US" sz="3600" dirty="0"/>
              <a:t>Point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index.html</a:t>
            </a:r>
            <a:r>
              <a:rPr lang="en-US" sz="3600" dirty="0"/>
              <a:t>, *.nocache.js</a:t>
            </a:r>
            <a:endParaRPr lang="en-US" sz="4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GWT App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558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13930</TotalTime>
  <Words>638</Words>
  <Application>Microsoft Office PowerPoint</Application>
  <PresentationFormat>On-screen Show (4:3)</PresentationFormat>
  <Paragraphs>211</Paragraphs>
  <Slides>40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Mylar</vt:lpstr>
      <vt:lpstr>Modular GWT</vt:lpstr>
      <vt:lpstr>Clint Checketts</vt:lpstr>
      <vt:lpstr>Google Web Toolkit</vt:lpstr>
      <vt:lpstr>GWT- What is it?</vt:lpstr>
      <vt:lpstr>GWT- What does it do?</vt:lpstr>
      <vt:lpstr>GWT- What is in it?</vt:lpstr>
      <vt:lpstr>GWT- What is in it?</vt:lpstr>
      <vt:lpstr>Follow Along with the Code</vt:lpstr>
      <vt:lpstr>Minimal GWT App</vt:lpstr>
      <vt:lpstr>Minimal GWT App</vt:lpstr>
      <vt:lpstr>Minimal GWT App - Module</vt:lpstr>
      <vt:lpstr>Minimal GWT App – Entry Point</vt:lpstr>
      <vt:lpstr>Minimal GWT App – index.html</vt:lpstr>
      <vt:lpstr>Minimal GWT App – Result</vt:lpstr>
      <vt:lpstr>Why Java?</vt:lpstr>
      <vt:lpstr>Java IDE</vt:lpstr>
      <vt:lpstr>Adding Handlers</vt:lpstr>
      <vt:lpstr>Results</vt:lpstr>
      <vt:lpstr>PowerPoint Presentation</vt:lpstr>
      <vt:lpstr>Adding in the other pieces of GWT</vt:lpstr>
      <vt:lpstr>CssResource</vt:lpstr>
      <vt:lpstr>ImageResource</vt:lpstr>
      <vt:lpstr>Code Splitting</vt:lpstr>
      <vt:lpstr>Dependency Injection</vt:lpstr>
      <vt:lpstr>MVP – Model View Presenter</vt:lpstr>
      <vt:lpstr>MVP – Model View Presenter</vt:lpstr>
      <vt:lpstr>MVP</vt:lpstr>
      <vt:lpstr>Widgets and ui:binder</vt:lpstr>
      <vt:lpstr>Testing</vt:lpstr>
      <vt:lpstr>I can’t just drop JavaScript! - JSNI</vt:lpstr>
      <vt:lpstr>I can’t just drop JavaScript! - Overlays</vt:lpstr>
      <vt:lpstr>Client – Server Communication</vt:lpstr>
      <vt:lpstr>Mullet Architecture</vt:lpstr>
      <vt:lpstr>Modular Design</vt:lpstr>
      <vt:lpstr>Modular Design</vt:lpstr>
      <vt:lpstr>Keeping Client/Server separated</vt:lpstr>
      <vt:lpstr>Using a Clutch</vt:lpstr>
      <vt:lpstr>Adding in the other pieces of GWT</vt:lpstr>
      <vt:lpstr>What about Dart?</vt:lpstr>
      <vt:lpstr>Sources/Credit</vt:lpstr>
    </vt:vector>
  </TitlesOfParts>
  <Company>LDS Church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GWT</dc:title>
  <dc:creator>Clint Checketts</dc:creator>
  <cp:lastModifiedBy>Clint Checketts</cp:lastModifiedBy>
  <cp:revision>64</cp:revision>
  <cp:lastPrinted>2012-06-28T13:49:50Z</cp:lastPrinted>
  <dcterms:created xsi:type="dcterms:W3CDTF">2012-06-18T22:55:00Z</dcterms:created>
  <dcterms:modified xsi:type="dcterms:W3CDTF">2012-06-28T15:08:52Z</dcterms:modified>
</cp:coreProperties>
</file>